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otikit.ru/qanda/istoriya-snegovika/" TargetMode="External"/><Relationship Id="rId2" Type="http://schemas.openxmlformats.org/officeDocument/2006/relationships/hyperlink" Target="http://kotikit.ru/qanda/snegovi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zhalova-izba.ru/gorohovec/sobytiya-v-gorode/vsyo-o-snegovikah/" TargetMode="External"/><Relationship Id="rId5" Type="http://schemas.openxmlformats.org/officeDocument/2006/relationships/hyperlink" Target="http://storyof.ru/sport-i-razvlecheniya/snegovik/" TargetMode="External"/><Relationship Id="rId4" Type="http://schemas.openxmlformats.org/officeDocument/2006/relationships/hyperlink" Target="http://megashow-kazan.ru/15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725066_0_452b4_a1699ac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39952" cy="5214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192688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dirty="0" smtClean="0"/>
              <a:t>Исследовательская работа по литературе</a:t>
            </a:r>
            <a:br>
              <a:rPr lang="ru-RU" sz="3600" dirty="0" smtClean="0"/>
            </a:br>
            <a:r>
              <a:rPr lang="ru-RU" sz="3600" dirty="0" smtClean="0"/>
              <a:t>на тему:</a:t>
            </a:r>
            <a:br>
              <a:rPr lang="ru-RU" sz="3600" dirty="0" smtClean="0"/>
            </a:br>
            <a:r>
              <a:rPr lang="ru-RU" sz="3600" dirty="0" smtClean="0"/>
              <a:t>«Снеговик на открытках и в жизни» 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653136"/>
            <a:ext cx="324003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Ученица 8 «а» класса</a:t>
            </a:r>
          </a:p>
          <a:p>
            <a:r>
              <a:rPr lang="ru-RU" dirty="0" smtClean="0"/>
              <a:t>Николаева Полина Андреевна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Струкова Елена Викторовна и </a:t>
            </a:r>
          </a:p>
          <a:p>
            <a:r>
              <a:rPr lang="ru-RU" dirty="0" err="1" smtClean="0"/>
              <a:t>Сачава</a:t>
            </a:r>
            <a:r>
              <a:rPr lang="ru-RU" dirty="0" smtClean="0"/>
              <a:t> Ольга Сергеевна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Внешность снеговика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6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снеговик: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Европейский снеговик: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Головной убор: Ведро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Головной убор: Шляпа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Глаза: Уголь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Глаза: Пуговица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Нос: Морковка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Нос: Точка</a:t>
                      </a:r>
                      <a:endParaRPr lang="ru-RU" sz="1400" dirty="0"/>
                    </a:p>
                  </a:txBody>
                  <a:tcPr/>
                </a:tc>
              </a:tr>
              <a:tr h="3705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Рот: Ветка или уголь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Рот: Пуговица,</a:t>
                      </a:r>
                      <a:r>
                        <a:rPr lang="ru-RU" sz="1400" baseline="0" dirty="0" smtClean="0"/>
                        <a:t> уголь или ветка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Шея: ничего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Шея: Шарфик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Грудь: ничего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Грудь: Пуговица, свитер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Руки: Ветки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Руки: Ветки,</a:t>
                      </a:r>
                      <a:r>
                        <a:rPr lang="ru-RU" sz="1400" baseline="0" dirty="0" smtClean="0"/>
                        <a:t> варежки.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22920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>
                <a:solidFill>
                  <a:sysClr val="windowText" lastClr="000000"/>
                </a:solidFill>
              </a:rPr>
              <a:t>Европейский снеговик намного </a:t>
            </a:r>
            <a:r>
              <a:rPr lang="ru-RU" dirty="0" smtClean="0">
                <a:solidFill>
                  <a:sysClr val="windowText" lastClr="000000"/>
                </a:solidFill>
              </a:rPr>
              <a:t>богаче по внешним </a:t>
            </a:r>
            <a:r>
              <a:rPr lang="ru-RU" dirty="0" err="1" smtClean="0">
                <a:solidFill>
                  <a:sysClr val="windowText" lastClr="000000"/>
                </a:solidFill>
              </a:rPr>
              <a:t>аттрибутам</a:t>
            </a:r>
            <a:r>
              <a:rPr lang="ru-RU" dirty="0" smtClean="0">
                <a:solidFill>
                  <a:sysClr val="windowText" lastClr="000000"/>
                </a:solidFill>
              </a:rPr>
              <a:t>, </a:t>
            </a:r>
            <a:r>
              <a:rPr lang="ru-RU" dirty="0" smtClean="0">
                <a:solidFill>
                  <a:sysClr val="windowText" lastClr="000000"/>
                </a:solidFill>
              </a:rPr>
              <a:t>чем Русский, </a:t>
            </a:r>
            <a:r>
              <a:rPr lang="ru-RU" dirty="0" smtClean="0">
                <a:solidFill>
                  <a:sysClr val="windowText" lastClr="000000"/>
                </a:solidFill>
              </a:rPr>
              <a:t>совпадения в их внешнем виде это </a:t>
            </a:r>
            <a:r>
              <a:rPr lang="ru-RU" dirty="0" smtClean="0">
                <a:solidFill>
                  <a:sysClr val="windowText" lastClr="000000"/>
                </a:solidFill>
              </a:rPr>
              <a:t>– руки и рот.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3096344" cy="531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</a:tblGrid>
              <a:tr h="376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Головной убор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Кокошник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Шапка с помпоном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Ведро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Тазик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42402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Шапка  деда Мороза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Чайник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Платок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Шляпа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Кепка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Колпак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Воронка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Шляпа</a:t>
                      </a:r>
                      <a:r>
                        <a:rPr lang="ru-RU" sz="1200" baseline="0" dirty="0" smtClean="0"/>
                        <a:t> из соломы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</a:p>
                  </a:txBody>
                  <a:tcPr/>
                </a:tc>
              </a:tr>
              <a:tr h="376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Ушанка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80725066_0_452b4_a1699ac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2880320" cy="3627607"/>
          </a:xfrm>
          <a:prstGeom prst="rect">
            <a:avLst/>
          </a:prstGeom>
        </p:spPr>
      </p:pic>
      <p:pic>
        <p:nvPicPr>
          <p:cNvPr id="6" name="Рисунок 5" descr="f851f1731427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232248" cy="3608099"/>
          </a:xfrm>
          <a:prstGeom prst="rect">
            <a:avLst/>
          </a:prstGeom>
        </p:spPr>
      </p:pic>
      <p:pic>
        <p:nvPicPr>
          <p:cNvPr id="7" name="Рисунок 6" descr="2241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717032"/>
            <a:ext cx="4320480" cy="28763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38267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384"/>
                <a:gridCol w="1913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Глаза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Уголь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Пуговица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Кнопки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Человеческие</a:t>
                      </a:r>
                      <a:r>
                        <a:rPr lang="ru-RU" sz="1400" baseline="0" dirty="0" smtClean="0"/>
                        <a:t> глаза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dec648cd53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2855964" cy="2232248"/>
          </a:xfrm>
          <a:prstGeom prst="rect">
            <a:avLst/>
          </a:prstGeom>
        </p:spPr>
      </p:pic>
      <p:pic>
        <p:nvPicPr>
          <p:cNvPr id="6" name="Рисунок 5" descr="snegov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365104"/>
            <a:ext cx="3721596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772816"/>
          <a:ext cx="4474840" cy="163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420"/>
                <a:gridCol w="2237420"/>
              </a:tblGrid>
              <a:tr h="4094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4094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Морковка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94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Нос из снега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94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Точечка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80546086_3996605_snegovi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129419"/>
            <a:ext cx="4188270" cy="3728581"/>
          </a:xfrm>
          <a:prstGeom prst="rect">
            <a:avLst/>
          </a:prstGeom>
        </p:spPr>
      </p:pic>
      <p:pic>
        <p:nvPicPr>
          <p:cNvPr id="6" name="Рисунок 5" descr="noviy-god-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60254"/>
            <a:ext cx="4104456" cy="28977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324036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Ветка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Улыбка</a:t>
                      </a:r>
                      <a:r>
                        <a:rPr lang="ru-RU" sz="1400" baseline="0" dirty="0" smtClean="0"/>
                        <a:t> из снега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Улыбка с языком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Ниточка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Уголь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otkrytka-pozdravleniya-s-novym-godom-novogodnij_3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664" y="1484784"/>
            <a:ext cx="3275336" cy="3744416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3528392" cy="26565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28184" y="1988840"/>
          <a:ext cx="2674640" cy="451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20"/>
                <a:gridCol w="1337320"/>
              </a:tblGrid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Грудь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Бусы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Жилетка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Свитер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Шарфик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Пуговицы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Галстук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4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Бантик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2310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3688"/>
            <a:ext cx="3714714" cy="2704312"/>
          </a:xfrm>
          <a:prstGeom prst="rect">
            <a:avLst/>
          </a:prstGeom>
        </p:spPr>
      </p:pic>
      <p:pic>
        <p:nvPicPr>
          <p:cNvPr id="7" name="Рисунок 6" descr="0_377bb_847610c6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620688"/>
            <a:ext cx="3928747" cy="42703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2924944"/>
          <a:ext cx="30346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40"/>
                <a:gridCol w="1517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Варежки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Посох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Ветки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Флаг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Будильник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Елочка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Шарики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Подарок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8621619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4248" y="3063230"/>
            <a:ext cx="5139752" cy="3794770"/>
          </a:xfrm>
          <a:prstGeom prst="rect">
            <a:avLst/>
          </a:prstGeom>
        </p:spPr>
      </p:pic>
      <p:pic>
        <p:nvPicPr>
          <p:cNvPr id="6" name="Рисунок 5" descr="s_novym_godom_otkrytka_sssr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3992" y="980728"/>
            <a:ext cx="3120008" cy="21606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0009-009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029152" cy="52718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Узнать,  есть ли история у снеговика?</a:t>
            </a:r>
          </a:p>
          <a:p>
            <a:r>
              <a:rPr lang="ru-RU" dirty="0" smtClean="0"/>
              <a:t>Провести сравнительный анализ, чем отличается наш снеговик от зарубежного.</a:t>
            </a:r>
          </a:p>
          <a:p>
            <a:r>
              <a:rPr lang="ru-RU" dirty="0" smtClean="0"/>
              <a:t>Провести исследование, какие снеговики чаще бывают изображены на открытках – российские или европейские.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литературу об истории появления снеговика в разных странах</a:t>
            </a:r>
          </a:p>
          <a:p>
            <a:r>
              <a:rPr lang="ru-RU" dirty="0" smtClean="0"/>
              <a:t>Изучить особенности внешнего вида русского и европейского снеговика</a:t>
            </a:r>
            <a:endParaRPr lang="ru-RU" dirty="0" smtClean="0"/>
          </a:p>
          <a:p>
            <a:r>
              <a:rPr lang="ru-RU" dirty="0" smtClean="0"/>
              <a:t>Провести сравнительный анализ изображений снеговиков на поздравительных открытках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Обзор изученной литературы и иных использованных источников: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http://kotikit.ru/qanda/snegovik/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http://kotikit.ru/qanda/istoriya-snegovika/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http://megashow-kazan.ru/158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http://storyof.ru/sport-i-razvlecheniya/snegovik/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http://storyof.ru/sport-i-razvlecheniya/snegovik/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http://storyof.ru/sport-i-razvlecheniya/snegovik/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http://puzhalova-izba.ru/gorohovec/sobytiya-v-gorode/vsyo-o-snegovikah/#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7776864" cy="16561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Снеговик  </a:t>
            </a:r>
            <a:r>
              <a:rPr lang="ru-RU" dirty="0" smtClean="0"/>
              <a:t>– это ключевой герой новогодних и рождественских праздников. Изготовленные собственными руками </a:t>
            </a:r>
            <a:r>
              <a:rPr lang="ru-RU" dirty="0" err="1" smtClean="0"/>
              <a:t>снеговички</a:t>
            </a:r>
            <a:r>
              <a:rPr lang="ru-RU" dirty="0" smtClean="0"/>
              <a:t>, как правило,  получаются очень забавными и становятся ярким украшением для новогодней ёлки и дома.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ovogodnie_snegoviki_ob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2857500" cy="4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06084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конце XV века, где-то в 1493 году итальянский скульптор и архитектор, а еще поэт по имени </a:t>
            </a:r>
            <a:r>
              <a:rPr lang="ru-RU" b="1" dirty="0" smtClean="0"/>
              <a:t>Микеланджело </a:t>
            </a:r>
            <a:r>
              <a:rPr lang="ru-RU" b="1" dirty="0" err="1" smtClean="0"/>
              <a:t>Буонарроти</a:t>
            </a:r>
            <a:r>
              <a:rPr lang="ru-RU" b="1" dirty="0" smtClean="0"/>
              <a:t> </a:t>
            </a:r>
            <a:r>
              <a:rPr lang="ru-RU" dirty="0" smtClean="0"/>
              <a:t>впервые в жизни и в мире слепил снежную фигуру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nkTAS_sU7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312368" cy="1861551"/>
          </a:xfrm>
          <a:prstGeom prst="rect">
            <a:avLst/>
          </a:prstGeom>
        </p:spPr>
      </p:pic>
      <p:pic>
        <p:nvPicPr>
          <p:cNvPr id="6" name="Рисунок 5" descr="0_3b3d2_4f9089d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2990106" cy="1986759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68960"/>
            <a:ext cx="2520280" cy="1620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были первые снеговики?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844824"/>
            <a:ext cx="3898776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Историей снеговиков оказалось, что согласно преданиям, первые снеговики не были добрыми и милыми «хранителями зимы». Наоборот, самые первые снеговики обладали страшным оскалом, и напоминали огромных снежных монстров.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03232" cy="852704"/>
          </a:xfrm>
        </p:spPr>
        <p:txBody>
          <a:bodyPr/>
          <a:lstStyle/>
          <a:p>
            <a:pPr algn="ctr"/>
            <a:r>
              <a:rPr lang="ru-RU" dirty="0" smtClean="0"/>
              <a:t>Снеговики на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16561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Руси снеговиков лепили с древних языческих времен и почитали как духов зимы. К ним, как и к Морозу, относились с должным уважением и обращались с просьбами о помощи и уменьшении длительности лютых морозов</a:t>
            </a: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52936"/>
            <a:ext cx="5112568" cy="363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Снеговики в Европе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229200"/>
            <a:ext cx="8229600" cy="1421512"/>
          </a:xfrm>
        </p:spPr>
        <p:txBody>
          <a:bodyPr/>
          <a:lstStyle/>
          <a:p>
            <a:r>
              <a:rPr lang="ru-RU" sz="2000" dirty="0" smtClean="0"/>
              <a:t>В Европе снеговиков всегда роскошно украшали: наряжали гирляндами, закутывали в шарфы и давали в руки большие, густые метлы. Нос из морковки задабривал духов урожая и плодородия. Перевернутое ведро на голове символизировало достаток в семье.</a:t>
            </a:r>
          </a:p>
          <a:p>
            <a:endParaRPr lang="ru-RU" dirty="0"/>
          </a:p>
        </p:txBody>
      </p:sp>
      <p:pic>
        <p:nvPicPr>
          <p:cNvPr id="4" name="Рисунок 3" descr="PIC000B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466184" cy="368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501</Words>
  <Application>Microsoft Office PowerPoint</Application>
  <PresentationFormat>Экран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Times New Roman</vt:lpstr>
      <vt:lpstr>Wingdings 2</vt:lpstr>
      <vt:lpstr>Поток</vt:lpstr>
      <vt:lpstr>  Исследовательская работа по литературе на тему: «Снеговик на открытках и в жизни»   </vt:lpstr>
      <vt:lpstr>Цель работы:</vt:lpstr>
      <vt:lpstr>Задачи:</vt:lpstr>
      <vt:lpstr>Обзор изученной литературы и иных использованных источников: </vt:lpstr>
      <vt:lpstr>Презентация PowerPoint</vt:lpstr>
      <vt:lpstr>Презентация PowerPoint</vt:lpstr>
      <vt:lpstr>Какие были первые снеговики?</vt:lpstr>
      <vt:lpstr>Снеговики на Руси</vt:lpstr>
      <vt:lpstr>Снеговики в Европе</vt:lpstr>
      <vt:lpstr>Внешность снеговика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Исследовательская работа по литературе на тему: «Снеговик на открытке и в жизни»   </dc:title>
  <cp:lastModifiedBy>Ольга</cp:lastModifiedBy>
  <cp:revision>4</cp:revision>
  <dcterms:modified xsi:type="dcterms:W3CDTF">2014-05-15T08:48:55Z</dcterms:modified>
</cp:coreProperties>
</file>