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64" r:id="rId6"/>
    <p:sldId id="265" r:id="rId7"/>
    <p:sldId id="263" r:id="rId8"/>
    <p:sldId id="266" r:id="rId9"/>
    <p:sldId id="261" r:id="rId10"/>
    <p:sldId id="267" r:id="rId11"/>
    <p:sldId id="262" r:id="rId12"/>
    <p:sldId id="273" r:id="rId13"/>
    <p:sldId id="272" r:id="rId14"/>
    <p:sldId id="274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esktop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esktop\&#1051;&#1080;&#1089;&#1090;%20Microsoft%20Excel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esktop\&#1051;&#1080;&#1089;&#1090;%20Microsoft%20Excel%20(2)%20&#8212;%20&#1082;&#1086;&#1087;&#1080;&#110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Выполнение</a:t>
            </a:r>
            <a:r>
              <a:rPr lang="ru-RU" baseline="0"/>
              <a:t> заданий учащимися начальной школы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Лист1!$A$1:$C$2</c:f>
              <c:strCache>
                <c:ptCount val="3"/>
                <c:pt idx="0">
                  <c:v>верно</c:v>
                </c:pt>
                <c:pt idx="1">
                  <c:v>неверно</c:v>
                </c:pt>
                <c:pt idx="2">
                  <c:v>без ответа</c:v>
                </c:pt>
              </c:strCache>
            </c:strRef>
          </c:cat>
          <c:val>
            <c:numRef>
              <c:f>Лист1!$A$3:$C$3</c:f>
              <c:numCache>
                <c:formatCode>0.00%</c:formatCode>
                <c:ptCount val="3"/>
                <c:pt idx="0" formatCode="0%">
                  <c:v>0.51</c:v>
                </c:pt>
                <c:pt idx="1">
                  <c:v>0.35499999999999998</c:v>
                </c:pt>
                <c:pt idx="2" formatCode="0%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7283464566929"/>
          <c:y val="0.79224482356372106"/>
          <c:w val="0.48065441819772536"/>
          <c:h val="0.179977398658500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Выполнение</a:t>
            </a:r>
            <a:r>
              <a:rPr lang="ru-RU" baseline="0"/>
              <a:t> заданий учащимися средней школы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Лист1!$A$1:$C$1</c:f>
              <c:strCache>
                <c:ptCount val="3"/>
                <c:pt idx="0">
                  <c:v>верно</c:v>
                </c:pt>
                <c:pt idx="1">
                  <c:v>неверно</c:v>
                </c:pt>
                <c:pt idx="2">
                  <c:v>без ответа</c:v>
                </c:pt>
              </c:strCache>
            </c:strRef>
          </c:cat>
          <c:val>
            <c:numRef>
              <c:f>Лист1!$A$2:$C$2</c:f>
              <c:numCache>
                <c:formatCode>0%</c:formatCode>
                <c:ptCount val="3"/>
                <c:pt idx="0">
                  <c:v>0.65</c:v>
                </c:pt>
                <c:pt idx="1">
                  <c:v>0.24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Выполнение</a:t>
            </a:r>
            <a:r>
              <a:rPr lang="ru-RU" baseline="0"/>
              <a:t> заданий взрослыми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Лист1!$A$1:$C$1</c:f>
              <c:strCache>
                <c:ptCount val="3"/>
                <c:pt idx="0">
                  <c:v>верно</c:v>
                </c:pt>
                <c:pt idx="1">
                  <c:v>неверно</c:v>
                </c:pt>
                <c:pt idx="2">
                  <c:v>без ответа</c:v>
                </c:pt>
              </c:strCache>
            </c:strRef>
          </c:cat>
          <c:val>
            <c:numRef>
              <c:f>Лист1!$A$2:$C$2</c:f>
              <c:numCache>
                <c:formatCode>0%</c:formatCode>
                <c:ptCount val="3"/>
                <c:pt idx="0">
                  <c:v>0.93</c:v>
                </c:pt>
                <c:pt idx="1">
                  <c:v>5.8000000000000003E-2</c:v>
                </c:pt>
                <c:pt idx="2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7;&#1088;&#1086;&#1089;.docx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918648" cy="30963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Исследовательская </a:t>
            </a:r>
            <a:r>
              <a:rPr lang="ru-RU" sz="2800" dirty="0"/>
              <a:t>работа в начальной школе </a:t>
            </a:r>
            <a:r>
              <a:rPr lang="ru-RU" sz="2800" dirty="0" smtClean="0"/>
              <a:t>на </a:t>
            </a:r>
            <a:r>
              <a:rPr lang="ru-RU" sz="2800" dirty="0"/>
              <a:t>тему: </a:t>
            </a:r>
            <a:br>
              <a:rPr lang="ru-RU" sz="2800" dirty="0"/>
            </a:br>
            <a:r>
              <a:rPr lang="ru-RU" sz="3600" b="1" dirty="0">
                <a:solidFill>
                  <a:srgbClr val="FFFF00"/>
                </a:solidFill>
              </a:rPr>
              <a:t>«Уважительное отношение к знакам препинания»</a:t>
            </a:r>
            <a:br>
              <a:rPr lang="ru-RU" sz="3600" b="1" dirty="0">
                <a:solidFill>
                  <a:srgbClr val="FFFF00"/>
                </a:solidFill>
              </a:rPr>
            </a:b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941168"/>
            <a:ext cx="4024536" cy="1536576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effectLst/>
              </a:rPr>
              <a:t> Выполнила</a:t>
            </a:r>
            <a:r>
              <a:rPr lang="ru-RU" dirty="0" smtClean="0">
                <a:effectLst/>
              </a:rPr>
              <a:t>: </a:t>
            </a:r>
            <a:r>
              <a:rPr lang="ru-RU" dirty="0">
                <a:effectLst/>
              </a:rPr>
              <a:t>ученица </a:t>
            </a:r>
            <a:r>
              <a:rPr lang="ru-RU" dirty="0" smtClean="0">
                <a:effectLst/>
              </a:rPr>
              <a:t>4 «б» класса </a:t>
            </a:r>
          </a:p>
          <a:p>
            <a:r>
              <a:rPr lang="ru-RU" b="1" dirty="0" smtClean="0">
                <a:effectLst/>
              </a:rPr>
              <a:t> Зайцева </a:t>
            </a:r>
            <a:r>
              <a:rPr lang="ru-RU" b="1" dirty="0">
                <a:effectLst/>
              </a:rPr>
              <a:t>Злата</a:t>
            </a:r>
          </a:p>
          <a:p>
            <a:r>
              <a:rPr lang="ru-RU" dirty="0">
                <a:effectLst/>
              </a:rPr>
              <a:t>                                                                     Научный руководитель:</a:t>
            </a:r>
          </a:p>
          <a:p>
            <a:r>
              <a:rPr lang="ru-RU" dirty="0" smtClean="0">
                <a:effectLst/>
              </a:rPr>
              <a:t>                                                                        </a:t>
            </a:r>
            <a:r>
              <a:rPr lang="ru-RU" dirty="0" err="1">
                <a:effectLst/>
              </a:rPr>
              <a:t>Лобусова</a:t>
            </a:r>
            <a:r>
              <a:rPr lang="ru-RU" dirty="0">
                <a:effectLst/>
              </a:rPr>
              <a:t> Наталия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2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Цена ошибки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7990656" cy="43570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Дефис – далеко </a:t>
            </a:r>
            <a:r>
              <a:rPr lang="ru-RU" dirty="0"/>
              <a:t>не самый важный знак препинания, однако в 1962 году его отсутствие в коде бортового компьютера стоило НАСА 80 миллионов долларов. Речь идёт о запуске направлявшегося к Венере космического аппарата "Маринер-1", который вследствие маленькой ошибки потерял управление и был уничтожен на 293 секунде после старта. </a:t>
            </a:r>
            <a:endParaRPr lang="ru-RU" dirty="0" smtClean="0"/>
          </a:p>
          <a:p>
            <a:r>
              <a:rPr lang="ru-RU" dirty="0"/>
              <a:t>Известен случай, когда один врач в рецепте поставил Запятую не там, где следовало, </a:t>
            </a:r>
            <a:r>
              <a:rPr lang="ru-RU" dirty="0" smtClean="0"/>
              <a:t>когда это понял срочно </a:t>
            </a:r>
            <a:r>
              <a:rPr lang="ru-RU" dirty="0"/>
              <a:t>взяли </a:t>
            </a:r>
            <a:r>
              <a:rPr lang="ru-RU" dirty="0" smtClean="0"/>
              <a:t>извозчика </a:t>
            </a:r>
            <a:r>
              <a:rPr lang="ru-RU" dirty="0"/>
              <a:t>и помчались к больному. По счастью, тот не успел ещё воспользоваться рецептом. </a:t>
            </a:r>
            <a:r>
              <a:rPr lang="ru-RU" dirty="0" smtClean="0"/>
              <a:t>А </a:t>
            </a:r>
            <a:r>
              <a:rPr lang="ru-RU" dirty="0"/>
              <a:t>врача звали Антон Павлович Чехов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388423" y="2240280"/>
            <a:ext cx="60631" cy="3877056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4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Бессловесная переписка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7630616" cy="3877056"/>
          </a:xfrm>
        </p:spPr>
        <p:txBody>
          <a:bodyPr>
            <a:noAutofit/>
          </a:bodyPr>
          <a:lstStyle/>
          <a:p>
            <a:r>
              <a:rPr lang="ru-RU" sz="1800" dirty="0"/>
              <a:t>Виктор Гюго, закончив роман «Отверженные», послал рукопись издателю. К ней он приложил письмо, в котором не было ни одного слова, а только знак: </a:t>
            </a:r>
            <a:r>
              <a:rPr lang="ru-RU" sz="1800" b="1" dirty="0"/>
              <a:t>«?»</a:t>
            </a:r>
            <a:r>
              <a:rPr lang="ru-RU" sz="1800" dirty="0"/>
              <a:t> Издатель также ответил письмом без слов: </a:t>
            </a:r>
            <a:r>
              <a:rPr lang="ru-RU" sz="1800" b="1" dirty="0"/>
              <a:t>«!»</a:t>
            </a:r>
            <a:r>
              <a:rPr lang="ru-RU" sz="1800" dirty="0"/>
              <a:t> 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Как </a:t>
            </a:r>
            <a:r>
              <a:rPr lang="ru-RU" sz="1800" dirty="0"/>
              <a:t>вы думаете, что имели в виду писатель и издатель, когда отправили друг другу такие письма</a:t>
            </a:r>
            <a:r>
              <a:rPr lang="ru-RU" sz="1800" dirty="0" smtClean="0"/>
              <a:t>?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Гюго </a:t>
            </a:r>
            <a:r>
              <a:rPr lang="ru-RU" sz="1800" dirty="0"/>
              <a:t>своим </a:t>
            </a:r>
            <a:r>
              <a:rPr lang="ru-RU" sz="1800" dirty="0" smtClean="0"/>
              <a:t>вопросительным знаком </a:t>
            </a:r>
            <a:r>
              <a:rPr lang="ru-RU" sz="1800" dirty="0"/>
              <a:t>спрашивал понравился ли издателю его роман, а тот, поставив восклицательный знак, как бы ответил, что "да, очень".</a:t>
            </a:r>
          </a:p>
          <a:p>
            <a:pPr marL="0" indent="0">
              <a:buNone/>
            </a:pP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865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Цена ошибки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7630616" cy="3877056"/>
          </a:xfrm>
        </p:spPr>
        <p:txBody>
          <a:bodyPr/>
          <a:lstStyle/>
          <a:p>
            <a:r>
              <a:rPr lang="ru-RU" dirty="0"/>
              <a:t>Из-за неверно поставленной Запятой в таможенном тарифе английские фабриканты выгадали на пошлинах за семьдесят лет 49 995 776 долларов.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7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опрос.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628626"/>
              </p:ext>
            </p:extLst>
          </p:nvPr>
        </p:nvGraphicFramePr>
        <p:xfrm>
          <a:off x="107504" y="404664"/>
          <a:ext cx="496855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69194"/>
              </p:ext>
            </p:extLst>
          </p:nvPr>
        </p:nvGraphicFramePr>
        <p:xfrm>
          <a:off x="4283968" y="332656"/>
          <a:ext cx="486003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978037"/>
              </p:ext>
            </p:extLst>
          </p:nvPr>
        </p:nvGraphicFramePr>
        <p:xfrm>
          <a:off x="2339752" y="3284984"/>
          <a:ext cx="4644008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4221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060848"/>
            <a:ext cx="7558608" cy="44644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Обработав весь полученный от респондентов материал, можно сделать следующие выводы: </a:t>
            </a:r>
          </a:p>
          <a:p>
            <a:pPr marL="0" indent="0">
              <a:buNone/>
            </a:pPr>
            <a:r>
              <a:rPr lang="ru-RU" dirty="0"/>
              <a:t>- почти все тестируемые понимают важность знаков препинания для смысла высказывания в том или ином предложении.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-учащиеся </a:t>
            </a:r>
            <a:r>
              <a:rPr lang="ru-RU" dirty="0"/>
              <a:t>школ разной специализации и взрослые разных профессий в целом показали одинаковые результаты, т.е. профессия и область знаний той или иной сферы не играет какой-то особой роли при использовании людьми знаков препинания и их правильном восприятии. Правила и назначение пунктуации едины для всех.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244407" y="2240280"/>
            <a:ext cx="204647" cy="38770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3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Спасибо </a:t>
            </a:r>
            <a:r>
              <a:rPr lang="ru-RU" dirty="0">
                <a:solidFill>
                  <a:srgbClr val="C00000"/>
                </a:solidFill>
              </a:rPr>
              <a:t>за внимание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7558608" cy="3877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316415" y="2240280"/>
            <a:ext cx="132639" cy="3877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56490"/>
            <a:ext cx="4556000" cy="336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1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Почему?!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958208" cy="387705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"Джентльмены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/>
              <a:t>удачи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"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"Джентльмены </a:t>
            </a:r>
            <a:r>
              <a:rPr lang="ru-RU" dirty="0"/>
              <a:t>удачи"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1128"/>
            <a:ext cx="1846535" cy="184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7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Выяснить, </a:t>
            </a:r>
            <a:r>
              <a:rPr lang="ru-RU" dirty="0"/>
              <a:t>можем ли мы обойтись без знаков препинания или использовать их по своему усмотрению?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u="sng" dirty="0" smtClean="0"/>
              <a:t>Задачи</a:t>
            </a:r>
            <a:r>
              <a:rPr lang="ru-RU" b="1" u="sng" dirty="0"/>
              <a:t>:</a:t>
            </a:r>
            <a:endParaRPr lang="ru-RU" b="1" dirty="0"/>
          </a:p>
          <a:p>
            <a:pPr lvl="0"/>
            <a:r>
              <a:rPr lang="ru-RU" dirty="0"/>
              <a:t>Составить историческую справку.</a:t>
            </a:r>
          </a:p>
          <a:p>
            <a:pPr lvl="0"/>
            <a:r>
              <a:rPr lang="ru-RU" dirty="0"/>
              <a:t>Дать характеристику разным знакам препинания.</a:t>
            </a:r>
          </a:p>
          <a:p>
            <a:pPr lvl="0"/>
            <a:r>
              <a:rPr lang="ru-RU" dirty="0"/>
              <a:t>Привести примеры текстов разных авторов.</a:t>
            </a:r>
          </a:p>
          <a:p>
            <a:pPr lvl="0"/>
            <a:r>
              <a:rPr lang="ru-RU" dirty="0"/>
              <a:t>Провести опрос среди разных возрастных групп</a:t>
            </a:r>
          </a:p>
          <a:p>
            <a:pPr lvl="0"/>
            <a:r>
              <a:rPr lang="ru-RU" dirty="0"/>
              <a:t>Сделать выводы.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7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Пунктуация появилась намного позднее, чем запись слов с помощью знаков алфавита.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5758408" cy="387705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1800" dirty="0" smtClean="0"/>
              <a:t>Первой появилась  </a:t>
            </a:r>
            <a:r>
              <a:rPr lang="ru-RU" sz="9600" dirty="0" smtClean="0"/>
              <a:t>.</a:t>
            </a:r>
            <a:r>
              <a:rPr lang="ru-RU" sz="2000" dirty="0" smtClean="0"/>
              <a:t>  </a:t>
            </a:r>
            <a:r>
              <a:rPr lang="ru-RU" sz="1600" dirty="0" smtClean="0"/>
              <a:t> (</a:t>
            </a:r>
            <a:r>
              <a:rPr lang="en-US" sz="1600" dirty="0" smtClean="0"/>
              <a:t>XV</a:t>
            </a:r>
            <a:r>
              <a:rPr lang="ru-RU" sz="1600" dirty="0" smtClean="0"/>
              <a:t> веке)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Второй появилась </a:t>
            </a:r>
            <a:r>
              <a:rPr lang="ru-RU" sz="9600" dirty="0" smtClean="0"/>
              <a:t>,</a:t>
            </a:r>
            <a:r>
              <a:rPr lang="ru-RU" sz="1000" dirty="0" smtClean="0"/>
              <a:t>  </a:t>
            </a:r>
            <a:r>
              <a:rPr lang="ru-RU" sz="1600" dirty="0" smtClean="0"/>
              <a:t>(в </a:t>
            </a:r>
            <a:r>
              <a:rPr lang="ru-RU" sz="1600" dirty="0"/>
              <a:t>XVI веке</a:t>
            </a:r>
            <a:r>
              <a:rPr lang="ru-RU" sz="16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Третьей появилась </a:t>
            </a:r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К концу XVIII века </a:t>
            </a:r>
            <a:r>
              <a:rPr lang="ru-RU" sz="1800" dirty="0" smtClean="0"/>
              <a:t> </a:t>
            </a:r>
            <a:r>
              <a:rPr lang="ru-RU" sz="3600" dirty="0" smtClean="0"/>
              <a:t>-</a:t>
            </a:r>
            <a:r>
              <a:rPr lang="ru-RU" sz="1800" dirty="0" smtClean="0"/>
              <a:t>, </a:t>
            </a:r>
            <a:r>
              <a:rPr lang="ru-RU" sz="3600" dirty="0" smtClean="0"/>
              <a:t>«»</a:t>
            </a:r>
            <a:r>
              <a:rPr lang="ru-RU" sz="1800" dirty="0" smtClean="0"/>
              <a:t>, </a:t>
            </a:r>
            <a:r>
              <a:rPr lang="ru-RU" sz="2800" dirty="0" smtClean="0"/>
              <a:t>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63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Смайлики</a:t>
            </a:r>
            <a:br>
              <a:rPr lang="ru-RU" sz="3200" b="1" dirty="0" smtClean="0"/>
            </a:br>
            <a:r>
              <a:rPr lang="ru-RU" sz="3200" dirty="0"/>
              <a:t>несколько самых популярных </a:t>
            </a:r>
            <a:r>
              <a:rPr lang="ru-RU" sz="3200" dirty="0" err="1"/>
              <a:t>смайлов</a:t>
            </a:r>
            <a:r>
              <a:rPr lang="ru-RU" sz="3200" dirty="0"/>
              <a:t>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7630616" cy="3877056"/>
          </a:xfrm>
        </p:spPr>
        <p:txBody>
          <a:bodyPr/>
          <a:lstStyle/>
          <a:p>
            <a:r>
              <a:rPr lang="ru-RU" dirty="0"/>
              <a:t>:) :-) :^) - молчаливая улыбка. При употреблении в конце текста служит знаком того, что все вышесказанное не следует воспринимать всерьез.</a:t>
            </a:r>
          </a:p>
          <a:p>
            <a:r>
              <a:rPr lang="ru-RU" dirty="0"/>
              <a:t>;) ;-) ;</a:t>
            </a:r>
            <a:r>
              <a:rPr lang="en-US" dirty="0"/>
              <a:t>v</a:t>
            </a:r>
            <a:r>
              <a:rPr lang="ru-RU" dirty="0"/>
              <a:t>) - подмигивающий, ободряющий </a:t>
            </a:r>
            <a:r>
              <a:rPr lang="ru-RU" dirty="0" err="1"/>
              <a:t>смайл</a:t>
            </a:r>
            <a:r>
              <a:rPr lang="ru-RU" dirty="0"/>
              <a:t>.</a:t>
            </a:r>
          </a:p>
          <a:p>
            <a:r>
              <a:rPr lang="ru-RU" dirty="0"/>
              <a:t>:( :-( :</a:t>
            </a:r>
            <a:r>
              <a:rPr lang="en-US" dirty="0"/>
              <a:t>n</a:t>
            </a:r>
            <a:r>
              <a:rPr lang="ru-RU" dirty="0"/>
              <a:t>( - грустные или насупившиеся.</a:t>
            </a:r>
          </a:p>
          <a:p>
            <a:r>
              <a:rPr lang="ru-RU" dirty="0"/>
              <a:t>:'-( :'( :,-( - грусть, тоска -- на такой </a:t>
            </a:r>
            <a:r>
              <a:rPr lang="ru-RU" dirty="0" err="1"/>
              <a:t>смайл</a:t>
            </a:r>
            <a:r>
              <a:rPr lang="ru-RU" dirty="0"/>
              <a:t> не мешает отправить утешительное сообщение.</a:t>
            </a:r>
          </a:p>
          <a:p>
            <a:r>
              <a:rPr lang="ru-RU" dirty="0"/>
              <a:t>:,-) :"-) :'-) - человек просто рыдает от смеха.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2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Рисунки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339752" y="3501008"/>
            <a:ext cx="2221960" cy="258091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(\__/)</a:t>
            </a:r>
          </a:p>
          <a:p>
            <a:pPr marL="0" indent="0">
              <a:buNone/>
            </a:pPr>
            <a:r>
              <a:rPr lang="ru-RU" dirty="0"/>
              <a:t>(='.'=)</a:t>
            </a:r>
          </a:p>
          <a:p>
            <a:pPr marL="0" indent="0">
              <a:buNone/>
            </a:pPr>
            <a:r>
              <a:rPr lang="ru-RU" dirty="0"/>
              <a:t>(")_(")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Стихотворение </a:t>
            </a:r>
            <a:r>
              <a:rPr lang="ru-RU" dirty="0"/>
              <a:t>Юлия </a:t>
            </a:r>
            <a:r>
              <a:rPr lang="ru-RU" dirty="0" smtClean="0"/>
              <a:t>Кима: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Точка, точка, запятая -</a:t>
            </a:r>
          </a:p>
          <a:p>
            <a:pPr marL="0" indent="0">
              <a:buNone/>
            </a:pPr>
            <a:r>
              <a:rPr lang="ru-RU" dirty="0"/>
              <a:t>Вышла рожица кривая.</a:t>
            </a:r>
          </a:p>
          <a:p>
            <a:pPr marL="0" indent="0">
              <a:buNone/>
            </a:pPr>
            <a:r>
              <a:rPr lang="ru-RU" dirty="0"/>
              <a:t>Ручки, ножки, </a:t>
            </a:r>
            <a:r>
              <a:rPr lang="ru-RU" dirty="0" err="1"/>
              <a:t>огуречик</a:t>
            </a:r>
            <a:r>
              <a:rPr lang="ru-RU" dirty="0"/>
              <a:t>,-</a:t>
            </a:r>
          </a:p>
          <a:p>
            <a:pPr marL="0" indent="0">
              <a:buNone/>
            </a:pPr>
            <a:r>
              <a:rPr lang="ru-RU" dirty="0"/>
              <a:t>Получился человечек!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3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dirty="0" smtClean="0"/>
              <a:t>Нестандартное </a:t>
            </a:r>
            <a:r>
              <a:rPr lang="ru-RU" sz="3200" b="1" dirty="0"/>
              <a:t>использование знаков препинания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4174232" cy="38770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«Азбука Морзе».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Самым </a:t>
            </a:r>
            <a:r>
              <a:rPr lang="ru-RU" dirty="0"/>
              <a:t>знаменитым телеграфным сообщением является сигнал бедствия “SOS” (</a:t>
            </a:r>
            <a:r>
              <a:rPr lang="ru-RU" b="1" i="1" dirty="0" err="1"/>
              <a:t>S</a:t>
            </a:r>
            <a:r>
              <a:rPr lang="ru-RU" i="1" dirty="0" err="1"/>
              <a:t>ave</a:t>
            </a:r>
            <a:r>
              <a:rPr lang="ru-RU" i="1" dirty="0"/>
              <a:t> </a:t>
            </a:r>
            <a:r>
              <a:rPr lang="ru-RU" b="1" i="1" dirty="0" err="1"/>
              <a:t>O</a:t>
            </a:r>
            <a:r>
              <a:rPr lang="ru-RU" i="1" dirty="0" err="1"/>
              <a:t>ur</a:t>
            </a:r>
            <a:r>
              <a:rPr lang="ru-RU" i="1" dirty="0"/>
              <a:t> </a:t>
            </a:r>
            <a:r>
              <a:rPr lang="ru-RU" b="1" i="1" dirty="0" err="1"/>
              <a:t>S</a:t>
            </a:r>
            <a:r>
              <a:rPr lang="ru-RU" i="1" dirty="0" err="1"/>
              <a:t>ouls</a:t>
            </a:r>
            <a:r>
              <a:rPr lang="ru-RU" i="1" dirty="0"/>
              <a:t> </a:t>
            </a:r>
            <a:r>
              <a:rPr lang="ru-RU" dirty="0"/>
              <a:t>— спасите наши души). Вот как он выглядит в коде азбуки Морзе:</a:t>
            </a:r>
          </a:p>
          <a:p>
            <a:pPr marL="0" indent="0">
              <a:buNone/>
            </a:pPr>
            <a:r>
              <a:rPr lang="ru-RU" i="1" dirty="0" smtClean="0"/>
              <a:t>    • </a:t>
            </a:r>
            <a:r>
              <a:rPr lang="ru-RU" i="1" dirty="0"/>
              <a:t>• • — — — • • </a:t>
            </a:r>
            <a:r>
              <a:rPr lang="ru-RU" i="1" dirty="0" smtClean="0"/>
              <a:t>•</a:t>
            </a:r>
          </a:p>
          <a:p>
            <a:pPr marL="0" indent="0">
              <a:buNone/>
            </a:pPr>
            <a:endParaRPr lang="ru-RU" i="1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88024" y="2240280"/>
            <a:ext cx="3960439" cy="387705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Но в азбуке Морзе зашифрованы не только буквы, но и сами знаки препинания в том числе:</a:t>
            </a:r>
            <a:br>
              <a:rPr lang="ru-RU" dirty="0"/>
            </a:br>
            <a:r>
              <a:rPr lang="ru-RU" dirty="0"/>
              <a:t>Точка ......</a:t>
            </a:r>
            <a:br>
              <a:rPr lang="ru-RU" dirty="0"/>
            </a:br>
            <a:r>
              <a:rPr lang="ru-RU" dirty="0"/>
              <a:t>Запятая -.-.-.-</a:t>
            </a:r>
            <a:br>
              <a:rPr lang="ru-RU" dirty="0"/>
            </a:br>
            <a:r>
              <a:rPr lang="ru-RU" dirty="0"/>
              <a:t>Двоеточие —-...</a:t>
            </a:r>
            <a:br>
              <a:rPr lang="ru-RU" dirty="0"/>
            </a:br>
            <a:r>
              <a:rPr lang="ru-RU" dirty="0"/>
              <a:t>Скобка -.--.-</a:t>
            </a:r>
            <a:br>
              <a:rPr lang="ru-RU" dirty="0"/>
            </a:br>
            <a:r>
              <a:rPr lang="ru-RU" dirty="0"/>
              <a:t>Знак вопроса ..--..</a:t>
            </a:r>
            <a:br>
              <a:rPr lang="ru-RU" dirty="0"/>
            </a:br>
            <a:r>
              <a:rPr lang="ru-RU" dirty="0"/>
              <a:t>Знак восклицания —..--</a:t>
            </a:r>
            <a:br>
              <a:rPr lang="ru-RU" dirty="0"/>
            </a:br>
            <a:r>
              <a:rPr lang="ru-RU" dirty="0"/>
              <a:t>Кавычка .-..-.</a:t>
            </a:r>
            <a:br>
              <a:rPr lang="ru-RU" dirty="0"/>
            </a:br>
            <a:r>
              <a:rPr lang="ru-RU" dirty="0"/>
              <a:t>Точка с запятой -.-.-.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1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r>
              <a:rPr lang="ru-RU" sz="3600" dirty="0"/>
              <a:t>Знаки препинания,  о которых вы не знали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1700808"/>
            <a:ext cx="7630616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 smtClean="0"/>
              <a:t>Эти знаки были придуманы в разное время, но так и не вошли в обиход: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2000" b="1" i="1" dirty="0" smtClean="0"/>
              <a:t>  </a:t>
            </a:r>
            <a:r>
              <a:rPr lang="ru-RU" dirty="0" smtClean="0"/>
              <a:t>  </a:t>
            </a:r>
            <a:r>
              <a:rPr lang="ru-RU" sz="2000" b="1" i="1" dirty="0" smtClean="0"/>
              <a:t>Иронический </a:t>
            </a:r>
            <a:r>
              <a:rPr lang="ru-RU" sz="2000" b="1" i="1" dirty="0"/>
              <a:t>знак    </a:t>
            </a:r>
            <a:r>
              <a:rPr lang="ru-RU" sz="2000" b="1" i="1" dirty="0" smtClean="0"/>
              <a:t>             и           Любовный знак          </a:t>
            </a:r>
            <a:endParaRPr lang="ru-RU" sz="2000" dirty="0"/>
          </a:p>
          <a:p>
            <a:pPr marL="0" lvl="0" indent="0">
              <a:buNone/>
            </a:pPr>
            <a:endParaRPr lang="ru-RU" sz="2000" b="1" i="1" dirty="0" smtClean="0"/>
          </a:p>
          <a:p>
            <a:pPr marL="0" lvl="0" indent="0">
              <a:buNone/>
            </a:pPr>
            <a:r>
              <a:rPr lang="ru-RU" sz="1800" b="1" i="1" dirty="0" smtClean="0"/>
              <a:t>     </a:t>
            </a:r>
            <a:r>
              <a:rPr lang="ru-RU" sz="2200" b="1" i="1" dirty="0" smtClean="0"/>
              <a:t>Знак уверенности               и            Согласительный знак</a:t>
            </a:r>
          </a:p>
          <a:p>
            <a:pPr marL="0" lvl="0" indent="0">
              <a:buNone/>
            </a:pPr>
            <a:endParaRPr lang="ru-RU" sz="1800" dirty="0" smtClean="0"/>
          </a:p>
          <a:p>
            <a:pPr marL="0" lvl="0" indent="0">
              <a:buNone/>
            </a:pPr>
            <a:r>
              <a:rPr lang="ru-RU" sz="2200" b="1" i="1" dirty="0" smtClean="0"/>
              <a:t>      </a:t>
            </a:r>
            <a:r>
              <a:rPr lang="ru-RU" sz="2200" b="1" i="1" dirty="0" err="1" smtClean="0"/>
              <a:t>Интерробанг</a:t>
            </a:r>
            <a:r>
              <a:rPr lang="ru-RU" sz="2200" b="1" i="1" dirty="0" smtClean="0"/>
              <a:t>         и    Риторический </a:t>
            </a:r>
            <a:r>
              <a:rPr lang="ru-RU" sz="2200" b="1" i="1" dirty="0"/>
              <a:t>вопросительный знак 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2200" b="1" i="1" dirty="0" smtClean="0"/>
              <a:t>      Знак сомнения                     и          Авторитетный </a:t>
            </a:r>
            <a:r>
              <a:rPr lang="ru-RU" sz="2200" b="1" i="1" dirty="0"/>
              <a:t>знак</a:t>
            </a:r>
            <a:endParaRPr lang="ru-RU" sz="2200" dirty="0"/>
          </a:p>
          <a:p>
            <a:pPr lvl="0"/>
            <a:endParaRPr lang="ru-RU" sz="1800" dirty="0"/>
          </a:p>
          <a:p>
            <a:pPr lvl="0"/>
            <a:endParaRPr lang="ru-RU" sz="1800" b="1" i="1" dirty="0" smtClean="0"/>
          </a:p>
          <a:p>
            <a:pPr marL="0" indent="0">
              <a:buNone/>
            </a:pPr>
            <a:r>
              <a:rPr lang="ru-RU" sz="2200" b="1" i="1" dirty="0" smtClean="0"/>
              <a:t>Саркастический знак                  и          </a:t>
            </a:r>
            <a:r>
              <a:rPr lang="ru-RU" sz="2200" b="1" i="1" dirty="0" err="1"/>
              <a:t>Снарк</a:t>
            </a:r>
            <a:r>
              <a:rPr lang="ru-RU" sz="2200" b="1" i="1" dirty="0"/>
              <a:t>-знак</a:t>
            </a:r>
          </a:p>
          <a:p>
            <a:pPr lvl="0"/>
            <a:endParaRPr lang="ru-RU" sz="1800" b="1" i="1" dirty="0" smtClean="0"/>
          </a:p>
          <a:p>
            <a:pPr lvl="0"/>
            <a:endParaRPr lang="ru-RU" sz="1400" b="1" i="1" dirty="0" smtClean="0"/>
          </a:p>
          <a:p>
            <a:pPr marL="0" indent="0">
              <a:buNone/>
            </a:pPr>
            <a:r>
              <a:rPr lang="ru-RU" sz="2200" b="1" i="1" dirty="0" smtClean="0"/>
              <a:t>Астеризм                </a:t>
            </a:r>
            <a:r>
              <a:rPr lang="ru-RU" sz="1500" b="1" i="1" dirty="0" smtClean="0"/>
              <a:t>и      Восклицательная запятая и вопросительная запятая</a:t>
            </a:r>
            <a:endParaRPr lang="ru-RU" sz="1500" dirty="0"/>
          </a:p>
          <a:p>
            <a:pPr marL="0" lvl="0" indent="0">
              <a:buNone/>
            </a:pPr>
            <a:r>
              <a:rPr lang="ru-RU" sz="2200" b="1" i="1" dirty="0" smtClean="0"/>
              <a:t>  </a:t>
            </a:r>
          </a:p>
          <a:p>
            <a:pPr lvl="0"/>
            <a:endParaRPr lang="ru-RU" sz="1400" dirty="0"/>
          </a:p>
          <a:p>
            <a:pPr lvl="0"/>
            <a:endParaRPr lang="ru-RU" sz="1800" dirty="0"/>
          </a:p>
          <a:p>
            <a:endParaRPr lang="ru-RU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75" y="3319041"/>
            <a:ext cx="26273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602" y="3465258"/>
            <a:ext cx="173546" cy="2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901" y="2318792"/>
            <a:ext cx="223206" cy="40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091" y="2318792"/>
            <a:ext cx="361998" cy="31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21" y="2794168"/>
            <a:ext cx="253667" cy="323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288" y="2956084"/>
            <a:ext cx="151279" cy="29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212" y="3974943"/>
            <a:ext cx="295429" cy="375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61" y="3929257"/>
            <a:ext cx="228054" cy="383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648" y="4712386"/>
            <a:ext cx="367439" cy="31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763" y="5509737"/>
            <a:ext cx="312902" cy="2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948" y="4861252"/>
            <a:ext cx="446282" cy="4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093" y="5649647"/>
            <a:ext cx="446844" cy="294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7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Исторический факт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276872"/>
            <a:ext cx="6120680" cy="417646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Английский король Эдуард II различными притеснениями и сильными налогами, настроил против себя большинство своих подданных. Против него составили заговор, во главе  которого стояла его жена Изабелла. Король был заключен в замок, в котором ожидал решения своей участи. Тюремщики, сторожившие короля, получили такое письмо, сформулированное без запятых: "Эдуарда убить не смейте бояться полезно". Все зависело от того, как прочитать текст.</a:t>
            </a:r>
            <a:br>
              <a:rPr lang="ru-RU" dirty="0"/>
            </a:br>
            <a:r>
              <a:rPr lang="ru-RU" dirty="0"/>
              <a:t>1) </a:t>
            </a:r>
            <a:r>
              <a:rPr lang="ru-RU" b="1" dirty="0"/>
              <a:t>Эдуарда убить не смейте</a:t>
            </a:r>
            <a:r>
              <a:rPr lang="ru-RU" dirty="0"/>
              <a:t>,    бояться полезно </a:t>
            </a:r>
            <a:br>
              <a:rPr lang="ru-RU" dirty="0"/>
            </a:br>
            <a:r>
              <a:rPr lang="ru-RU" dirty="0"/>
              <a:t>2) </a:t>
            </a:r>
            <a:r>
              <a:rPr lang="ru-RU" b="1" dirty="0"/>
              <a:t>Эдуарда убить</a:t>
            </a:r>
            <a:r>
              <a:rPr lang="ru-RU" dirty="0"/>
              <a:t>,   не смейте бояться </a:t>
            </a:r>
            <a:br>
              <a:rPr lang="ru-RU" dirty="0"/>
            </a:br>
            <a:r>
              <a:rPr lang="ru-RU" dirty="0"/>
              <a:t>Тюремщики поняли уловку королевы и прочитали письмо так, как ей хотелось. Получилась "кровавая" запятая.. Эдуард был убит.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372201" y="2852936"/>
            <a:ext cx="2592288" cy="326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44824"/>
            <a:ext cx="2497460" cy="249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6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305</TotalTime>
  <Words>681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Book Antiqua</vt:lpstr>
      <vt:lpstr>Times New Roman</vt:lpstr>
      <vt:lpstr>Wingdings</vt:lpstr>
      <vt:lpstr>Твердый переплет</vt:lpstr>
      <vt:lpstr>Исследовательская работа в начальной школе на тему:  «Уважительное отношение к знакам препинания» </vt:lpstr>
      <vt:lpstr>Почему?!</vt:lpstr>
      <vt:lpstr>Цель работы</vt:lpstr>
      <vt:lpstr>Пунктуация появилась намного позднее, чем запись слов с помощью знаков алфавита.</vt:lpstr>
      <vt:lpstr>Смайлики несколько самых популярных смайлов: </vt:lpstr>
      <vt:lpstr> Рисунки </vt:lpstr>
      <vt:lpstr> Нестандартное использование знаков препинания </vt:lpstr>
      <vt:lpstr>Знаки препинания,  о которых вы не знали</vt:lpstr>
      <vt:lpstr>Исторический факт</vt:lpstr>
      <vt:lpstr> Цена ошибки </vt:lpstr>
      <vt:lpstr>Бессловесная переписка</vt:lpstr>
      <vt:lpstr>Цена ошибки</vt:lpstr>
      <vt:lpstr>ОПРОС</vt:lpstr>
      <vt:lpstr>Презентация PowerPoint</vt:lpstr>
      <vt:lpstr>Выводы</vt:lpstr>
      <vt:lpstr> Спасибо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в начальной школе на тему:  «Уважительное отношение к знакам препинания» </dc:title>
  <dc:creator>Наталья</dc:creator>
  <cp:lastModifiedBy>Ольга</cp:lastModifiedBy>
  <cp:revision>34</cp:revision>
  <dcterms:created xsi:type="dcterms:W3CDTF">2014-03-11T15:03:25Z</dcterms:created>
  <dcterms:modified xsi:type="dcterms:W3CDTF">2014-04-22T12:15:52Z</dcterms:modified>
</cp:coreProperties>
</file>